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324" r:id="rId5"/>
    <p:sldId id="259" r:id="rId6"/>
    <p:sldId id="315" r:id="rId7"/>
    <p:sldId id="342" r:id="rId8"/>
    <p:sldId id="331" r:id="rId9"/>
    <p:sldId id="330" r:id="rId10"/>
    <p:sldId id="333" r:id="rId11"/>
    <p:sldId id="334" r:id="rId12"/>
    <p:sldId id="344" r:id="rId13"/>
    <p:sldId id="343" r:id="rId14"/>
    <p:sldId id="341" r:id="rId15"/>
    <p:sldId id="335" r:id="rId16"/>
    <p:sldId id="336" r:id="rId17"/>
    <p:sldId id="345" r:id="rId18"/>
    <p:sldId id="337" r:id="rId19"/>
    <p:sldId id="346" r:id="rId20"/>
    <p:sldId id="338" r:id="rId21"/>
    <p:sldId id="339" r:id="rId22"/>
    <p:sldId id="328" r:id="rId23"/>
    <p:sldId id="31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CFCD140-55BA-454A-803E-926FF257092F}">
          <p14:sldIdLst>
            <p14:sldId id="324"/>
            <p14:sldId id="259"/>
            <p14:sldId id="315"/>
            <p14:sldId id="342"/>
            <p14:sldId id="331"/>
            <p14:sldId id="330"/>
            <p14:sldId id="333"/>
            <p14:sldId id="334"/>
            <p14:sldId id="344"/>
            <p14:sldId id="343"/>
            <p14:sldId id="341"/>
            <p14:sldId id="335"/>
            <p14:sldId id="336"/>
            <p14:sldId id="345"/>
            <p14:sldId id="337"/>
            <p14:sldId id="346"/>
            <p14:sldId id="338"/>
            <p14:sldId id="339"/>
            <p14:sldId id="328"/>
            <p14:sldId id="3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33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9/6/2022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9/5/2022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EB13613-B0EE-441F-BE95-C20ED5BBAD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3556" y="-3643"/>
            <a:ext cx="4613230" cy="6861641"/>
          </a:xfrm>
          <a:custGeom>
            <a:avLst/>
            <a:gdLst>
              <a:gd name="connsiteX0" fmla="*/ 4613230 w 4613230"/>
              <a:gd name="connsiteY0" fmla="*/ 6861641 h 6861641"/>
              <a:gd name="connsiteX1" fmla="*/ 0 w 4613230"/>
              <a:gd name="connsiteY1" fmla="*/ 6861641 h 6861641"/>
              <a:gd name="connsiteX2" fmla="*/ 1788950 w 4613230"/>
              <a:gd name="connsiteY2" fmla="*/ 0 h 6861641"/>
              <a:gd name="connsiteX3" fmla="*/ 4613230 w 4613230"/>
              <a:gd name="connsiteY3" fmla="*/ 0 h 6861641"/>
              <a:gd name="connsiteX4" fmla="*/ 4613230 w 4613230"/>
              <a:gd name="connsiteY4" fmla="*/ 6861641 h 686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3230" h="6861641">
                <a:moveTo>
                  <a:pt x="4613230" y="6861641"/>
                </a:moveTo>
                <a:lnTo>
                  <a:pt x="0" y="6861641"/>
                </a:lnTo>
                <a:lnTo>
                  <a:pt x="1788950" y="0"/>
                </a:lnTo>
                <a:lnTo>
                  <a:pt x="4613230" y="0"/>
                </a:lnTo>
                <a:lnTo>
                  <a:pt x="4613230" y="686164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399D2ED-C606-4FE3-B01C-3A0A39699E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3556" y="-14280"/>
            <a:ext cx="4615080" cy="10637"/>
          </a:xfrm>
          <a:custGeom>
            <a:avLst/>
            <a:gdLst>
              <a:gd name="connsiteX0" fmla="*/ 4615080 w 4615080"/>
              <a:gd name="connsiteY0" fmla="*/ 10637 h 10637"/>
              <a:gd name="connsiteX1" fmla="*/ 0 w 4615080"/>
              <a:gd name="connsiteY1" fmla="*/ 7095 h 10637"/>
              <a:gd name="connsiteX2" fmla="*/ 1850 w 4615080"/>
              <a:gd name="connsiteY2" fmla="*/ 0 h 10637"/>
              <a:gd name="connsiteX3" fmla="*/ 4615080 w 4615080"/>
              <a:gd name="connsiteY3" fmla="*/ 0 h 10637"/>
              <a:gd name="connsiteX4" fmla="*/ 4615080 w 4615080"/>
              <a:gd name="connsiteY4" fmla="*/ 10637 h 10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5080" h="10637">
                <a:moveTo>
                  <a:pt x="4615080" y="10637"/>
                </a:moveTo>
                <a:lnTo>
                  <a:pt x="0" y="7095"/>
                </a:lnTo>
                <a:lnTo>
                  <a:pt x="1850" y="0"/>
                </a:lnTo>
                <a:lnTo>
                  <a:pt x="4615080" y="0"/>
                </a:lnTo>
                <a:lnTo>
                  <a:pt x="4615080" y="1063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05C98F-3390-4876-ACE6-6BDD7A931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-33558" y="0"/>
            <a:ext cx="6705601" cy="8096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6F8EC6-7B48-45CF-933E-F83D29E16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3514060" y="1"/>
            <a:ext cx="510363" cy="685799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7FFCAA-1618-46D9-B44D-5CE6E225D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602477" y="365123"/>
            <a:ext cx="589522" cy="649287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F2CA3C-3424-4A00-9FDF-0DC9EFAC2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9340702" y="-10737"/>
            <a:ext cx="2851297" cy="168004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FA2E1A-8693-4B6C-ABF7-81B17586C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33557" y="6045958"/>
            <a:ext cx="6876857" cy="81204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C564A0C9-27BD-49AC-A786-23623E329E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23279" y="0"/>
            <a:ext cx="9568721" cy="6858000"/>
          </a:xfrm>
          <a:custGeom>
            <a:avLst/>
            <a:gdLst>
              <a:gd name="connsiteX0" fmla="*/ 1955447 w 9568721"/>
              <a:gd name="connsiteY0" fmla="*/ 0 h 6858000"/>
              <a:gd name="connsiteX1" fmla="*/ 9568721 w 9568721"/>
              <a:gd name="connsiteY1" fmla="*/ 0 h 6858000"/>
              <a:gd name="connsiteX2" fmla="*/ 9568721 w 9568721"/>
              <a:gd name="connsiteY2" fmla="*/ 6858000 h 6858000"/>
              <a:gd name="connsiteX3" fmla="*/ 0 w 9568721"/>
              <a:gd name="connsiteY3" fmla="*/ 6858000 h 6858000"/>
              <a:gd name="connsiteX4" fmla="*/ 0 w 9568721"/>
              <a:gd name="connsiteY4" fmla="*/ 6857998 h 6858000"/>
              <a:gd name="connsiteX5" fmla="*/ 167446 w 9568721"/>
              <a:gd name="connsiteY5" fmla="*/ 68579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68721" h="6858000">
                <a:moveTo>
                  <a:pt x="1955447" y="0"/>
                </a:moveTo>
                <a:lnTo>
                  <a:pt x="9568721" y="0"/>
                </a:lnTo>
                <a:lnTo>
                  <a:pt x="9568721" y="6858000"/>
                </a:lnTo>
                <a:lnTo>
                  <a:pt x="0" y="6858000"/>
                </a:lnTo>
                <a:lnTo>
                  <a:pt x="0" y="6857998"/>
                </a:lnTo>
                <a:lnTo>
                  <a:pt x="167446" y="685799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08E3DBC-8B68-468D-8087-25FED9397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697" y="1040001"/>
            <a:ext cx="3338625" cy="3150159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90C672D-EAE7-4BF2-81BB-72858B251D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0538" y="4240213"/>
            <a:ext cx="3497262" cy="18018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/>
            <a:r>
              <a:rPr lang="en-US" dirty="0"/>
              <a:t>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39605331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09775"/>
            <a:ext cx="9906000" cy="2649690"/>
          </a:xfrm>
        </p:spPr>
        <p:txBody>
          <a:bodyPr/>
          <a:lstStyle>
            <a:lvl1pPr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buNone/>
              <a:defRPr/>
            </a:lvl2pPr>
            <a:lvl3pPr>
              <a:lnSpc>
                <a:spcPct val="100000"/>
              </a:lnSpc>
              <a:buNone/>
              <a:defRPr/>
            </a:lvl3pPr>
            <a:lvl4pPr>
              <a:lnSpc>
                <a:spcPct val="100000"/>
              </a:lnSpc>
              <a:buNone/>
              <a:defRPr/>
            </a:lvl4pPr>
            <a:lvl5pPr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935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descr="Tall office building looking up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Oval 2" descr="Tall office building looking up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Content Placeholder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Content Placeholder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Content Placeholder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BD5F78-1C10-49D6-8616-C9F20406C112}" type="datetime1">
              <a:rPr lang="en-US" sz="1100" smtClean="0">
                <a:solidFill>
                  <a:schemeClr val="accent2"/>
                </a:solidFill>
              </a:rPr>
              <a:pPr/>
              <a:t>9/5/2022</a:t>
            </a:fld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accent2"/>
                </a:solidFill>
              </a:rPr>
              <a:t>Annual Review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C18C1E5-FB55-42F5-BD6D-9CC153FCDBE6}" type="slidenum">
              <a:rPr lang="en-US" sz="1100" smtClean="0">
                <a:solidFill>
                  <a:schemeClr val="accent4"/>
                </a:solidFill>
              </a:rPr>
              <a:pPr algn="r"/>
              <a:t>‹#›</a:t>
            </a:fld>
            <a:endParaRPr lang="en-US" sz="11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  <p:sldLayoutId id="2147483691" r:id="rId14"/>
    <p:sldLayoutId id="2147483692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Blue glass building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0000"/>
          </a:blip>
          <a:srcRect t="7802" b="7802"/>
          <a:stretch/>
        </p:blipFill>
        <p:spPr>
          <a:xfrm>
            <a:off x="0" y="0"/>
            <a:ext cx="12192000" cy="6858000"/>
          </a:xfr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701" y="3088817"/>
            <a:ext cx="3924935" cy="1695637"/>
          </a:xfrm>
        </p:spPr>
        <p:txBody>
          <a:bodyPr/>
          <a:lstStyle/>
          <a:p>
            <a:r>
              <a:rPr lang="en-US" dirty="0"/>
              <a:t>RISHITA CHOUHAN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FAF4E3-C8A2-4861-A67E-040D885F8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96848" y="1913647"/>
            <a:ext cx="4050268" cy="1044157"/>
          </a:xfrm>
        </p:spPr>
        <p:txBody>
          <a:bodyPr/>
          <a:lstStyle/>
          <a:p>
            <a:r>
              <a:rPr lang="en-US" sz="3600" dirty="0"/>
              <a:t>EXPLORATORY DATA          ANALYSIS-C6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September 09, 2022</a:t>
            </a:r>
          </a:p>
          <a:p>
            <a:r>
              <a:rPr lang="en-US" dirty="0"/>
              <a:t>NIIT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CA846-1C79-1C1E-EE66-6AA84249F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9C1E7D8-2FDE-1FA1-EEC7-AE65BAAB1F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10800000" flipV="1">
            <a:off x="115409" y="620930"/>
            <a:ext cx="7359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COUNT OF FURNITURE COL VS CITY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064FAA-6B17-5ECC-4812-6273721FD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19" y="1148640"/>
            <a:ext cx="6059481" cy="3849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2C16D7-0A63-E878-BE56-44593818C54C}"/>
              </a:ext>
            </a:extLst>
          </p:cNvPr>
          <p:cNvSpPr txBox="1"/>
          <p:nvPr/>
        </p:nvSpPr>
        <p:spPr>
          <a:xfrm>
            <a:off x="7701504" y="620931"/>
            <a:ext cx="4157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COUNT OF HOUSE ON ANIMAL COL VS CITY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CCF2D8-5ACC-3C2B-8C1A-09853E1D5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157" y="1148640"/>
            <a:ext cx="5018843" cy="38494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BA8454-5356-9C42-65AB-D03A0E2A4B74}"/>
              </a:ext>
            </a:extLst>
          </p:cNvPr>
          <p:cNvSpPr txBox="1"/>
          <p:nvPr/>
        </p:nvSpPr>
        <p:spPr>
          <a:xfrm>
            <a:off x="115409" y="5156505"/>
            <a:ext cx="61655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PORTO ALGERA IS THE CITY THAT HAS MAX COUNT OF HOUSES THAT ACCEPT ANIMALS SO THIS CITY CAN BE A GOOD CHOICE FOR FAMILY WITH PETS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4B0F7A-16F7-5A20-88D0-1DE6A612E9DD}"/>
              </a:ext>
            </a:extLst>
          </p:cNvPr>
          <p:cNvSpPr txBox="1"/>
          <p:nvPr/>
        </p:nvSpPr>
        <p:spPr>
          <a:xfrm>
            <a:off x="7173157" y="5175971"/>
            <a:ext cx="49034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MAX PARKING SPACES AVAILABE ARE FOR ONE CAR HAVING MAX </a:t>
            </a:r>
          </a:p>
          <a:p>
            <a:r>
              <a:rPr lang="en-IN" b="1" dirty="0">
                <a:solidFill>
                  <a:srgbClr val="FF0000"/>
                </a:solidFill>
              </a:rPr>
              <a:t>COUNT IS PORTO ALGERE</a:t>
            </a:r>
          </a:p>
        </p:txBody>
      </p:sp>
    </p:spTree>
    <p:extLst>
      <p:ext uri="{BB962C8B-B14F-4D97-AF65-F5344CB8AC3E}">
        <p14:creationId xmlns:p14="http://schemas.microsoft.com/office/powerpoint/2010/main" val="295481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0247D5B-FF43-4114-5046-9EB208B55D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060457-6D3F-CECE-8FC6-4C99FC7DAA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6E489E-2090-5EE2-5038-D72E09A1A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CB5AA8-EE0F-5327-C6A2-65F056100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889" y="475861"/>
            <a:ext cx="878098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862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2F5EA-2432-49B3-AAC3-99CC87FD8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00" y="265145"/>
            <a:ext cx="11340000" cy="700114"/>
          </a:xfrm>
        </p:spPr>
        <p:txBody>
          <a:bodyPr/>
          <a:lstStyle/>
          <a:p>
            <a:r>
              <a:rPr lang="en-IN" b="0" i="0" dirty="0">
                <a:solidFill>
                  <a:srgbClr val="A6E22E"/>
                </a:solidFill>
                <a:effectLst/>
                <a:latin typeface="Arial" panose="020B0604020202020204" pitchFamily="34" charset="0"/>
              </a:rPr>
              <a:t>                            </a:t>
            </a:r>
            <a:r>
              <a:rPr lang="en-IN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Multivariate analysis</a:t>
            </a:r>
            <a:br>
              <a:rPr lang="en-IN" b="0" i="0" dirty="0">
                <a:solidFill>
                  <a:srgbClr val="A6E22E"/>
                </a:solidFill>
                <a:effectLst/>
                <a:latin typeface="Arial" panose="020B0604020202020204" pitchFamily="34" charset="0"/>
              </a:rPr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B183C9-350E-6F0E-A33D-A77FE08E2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19" y="965259"/>
            <a:ext cx="10478962" cy="539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52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61CD5-5420-8295-C6E9-CA32D84CF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86609" y="83976"/>
            <a:ext cx="5131833" cy="578497"/>
          </a:xfrm>
        </p:spPr>
        <p:txBody>
          <a:bodyPr/>
          <a:lstStyle/>
          <a:p>
            <a:r>
              <a:rPr lang="en-IN" b="1" dirty="0"/>
              <a:t>Multivariate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D01019-0BD0-23AF-1D23-B54E7FF6C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" y="1045536"/>
            <a:ext cx="6092495" cy="27100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36276B-5D14-B3C0-A10C-044838399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843" y="1045535"/>
            <a:ext cx="5557421" cy="27100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B631672-63A6-7C59-31E2-6AA538A715DB}"/>
              </a:ext>
            </a:extLst>
          </p:cNvPr>
          <p:cNvSpPr txBox="1"/>
          <p:nvPr/>
        </p:nvSpPr>
        <p:spPr>
          <a:xfrm>
            <a:off x="8091769" y="569043"/>
            <a:ext cx="2911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Rent amt vs animal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724A01-258A-C31A-BF8A-2D13F8B084DD}"/>
              </a:ext>
            </a:extLst>
          </p:cNvPr>
          <p:cNvSpPr txBox="1"/>
          <p:nvPr/>
        </p:nvSpPr>
        <p:spPr>
          <a:xfrm flipH="1">
            <a:off x="2010747" y="583446"/>
            <a:ext cx="2489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Rent amt vs furniture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0DF3D68-F5CA-C2CC-B68F-A338FD7AB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88161"/>
            <a:ext cx="6092494" cy="253400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71DFBF6-C643-BAEE-3B80-8E69DC5346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2843" y="3888161"/>
            <a:ext cx="5557421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5D39BF-A657-68B0-3270-A7D23480A479}"/>
              </a:ext>
            </a:extLst>
          </p:cNvPr>
          <p:cNvSpPr txBox="1"/>
          <p:nvPr/>
        </p:nvSpPr>
        <p:spPr>
          <a:xfrm>
            <a:off x="7461048" y="279939"/>
            <a:ext cx="2911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/>
              <a:t>Num</a:t>
            </a:r>
            <a:r>
              <a:rPr lang="en-IN" b="1" dirty="0"/>
              <a:t> of rooms vs furniture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771AA4-A184-AB12-86D7-A59D0BAE9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881" y="860906"/>
            <a:ext cx="5522120" cy="32316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79C544-09BA-3244-32E6-E5CEFC738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880" y="4323108"/>
            <a:ext cx="5532077" cy="25340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148A84-63C5-E66A-0C17-4040D43BA641}"/>
              </a:ext>
            </a:extLst>
          </p:cNvPr>
          <p:cNvSpPr txBox="1"/>
          <p:nvPr/>
        </p:nvSpPr>
        <p:spPr>
          <a:xfrm flipH="1">
            <a:off x="1570027" y="372246"/>
            <a:ext cx="3601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Parking spaces vs furniture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0D1AB5-E02A-DC9F-71BB-2266B0B78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52" y="843150"/>
            <a:ext cx="5452178" cy="31162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A65630-7D40-2CBA-7932-F08576F49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52" y="4323108"/>
            <a:ext cx="5532078" cy="253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066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0E062-69D2-DFDE-95BE-A18DE98FE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50225E-D848-66F2-DBC2-90914B136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18" y="647699"/>
            <a:ext cx="5690588" cy="33561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A06DBF-85CE-5BBA-BA57-F9551D384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306" y="647698"/>
            <a:ext cx="5770694" cy="33561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F24C59-8962-5626-4C39-A2DC0FE37852}"/>
              </a:ext>
            </a:extLst>
          </p:cNvPr>
          <p:cNvSpPr txBox="1"/>
          <p:nvPr/>
        </p:nvSpPr>
        <p:spPr>
          <a:xfrm>
            <a:off x="4394447" y="167496"/>
            <a:ext cx="351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Rent amount vs area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77B2699-80E0-66E4-DF7F-A9316D9AA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718" y="4181383"/>
            <a:ext cx="11754035" cy="250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08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1C09-EC52-09A7-87FC-E927A354E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144" y="2728886"/>
            <a:ext cx="11340000" cy="70011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CAB9F1-4C32-909A-2218-57625F71A337}"/>
              </a:ext>
            </a:extLst>
          </p:cNvPr>
          <p:cNvSpPr txBox="1"/>
          <p:nvPr/>
        </p:nvSpPr>
        <p:spPr>
          <a:xfrm flipH="1">
            <a:off x="4314548" y="25313"/>
            <a:ext cx="8658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Rooms vs bathrooms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3444FF-8923-46BA-558E-D69600C1C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40" y="394645"/>
            <a:ext cx="11411021" cy="43323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57EAF7-B1D3-3BD6-F51B-BE043C231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41" y="4820574"/>
            <a:ext cx="11411021" cy="186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5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D1932-EA10-8831-5910-0C829ED59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25A4AF-C2BB-A5BC-D951-F4B45FCCE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9896"/>
            <a:ext cx="5758183" cy="30945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E14F9D-57F8-5679-7D7E-1BD4C9C58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49919"/>
            <a:ext cx="6108000" cy="30145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DF4099-5668-DC35-4FFC-2A52CA11A854}"/>
              </a:ext>
            </a:extLst>
          </p:cNvPr>
          <p:cNvSpPr txBox="1"/>
          <p:nvPr/>
        </p:nvSpPr>
        <p:spPr>
          <a:xfrm>
            <a:off x="597160" y="71662"/>
            <a:ext cx="3649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Parking spaces vs rooms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61FBD4-DBED-297B-BF1C-D7B688C617D7}"/>
              </a:ext>
            </a:extLst>
          </p:cNvPr>
          <p:cNvSpPr txBox="1"/>
          <p:nvPr/>
        </p:nvSpPr>
        <p:spPr>
          <a:xfrm>
            <a:off x="7431740" y="77296"/>
            <a:ext cx="3032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Rent amt vs rooms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05BA958-AD91-8307-DFE6-2AE439F91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85170"/>
            <a:ext cx="5859262" cy="27436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D33EB9-2539-3CDA-10CC-4F0EC3BEC4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04483"/>
            <a:ext cx="6096000" cy="274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05259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B8B39-1817-F442-6E90-2654EC568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097AC2-3B64-9F2A-D8CB-2DF896E8230C}"/>
              </a:ext>
            </a:extLst>
          </p:cNvPr>
          <p:cNvSpPr txBox="1"/>
          <p:nvPr/>
        </p:nvSpPr>
        <p:spPr>
          <a:xfrm flipH="1">
            <a:off x="1691952" y="-30453"/>
            <a:ext cx="3131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Mean(area) vs rent amount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F7DDDA-1A87-8B8A-621B-3F0818D0A379}"/>
              </a:ext>
            </a:extLst>
          </p:cNvPr>
          <p:cNvSpPr txBox="1"/>
          <p:nvPr/>
        </p:nvSpPr>
        <p:spPr>
          <a:xfrm>
            <a:off x="7368074" y="-30453"/>
            <a:ext cx="3987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Furniture(mean area) and </a:t>
            </a:r>
            <a:r>
              <a:rPr lang="en-IN" dirty="0" err="1"/>
              <a:t>hoa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388963-EB08-C96B-8E52-D954A12B5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110909"/>
            <a:ext cx="6179524" cy="28758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27999A-EB57-1145-8476-BE00E8A88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727" y="4110908"/>
            <a:ext cx="5890727" cy="27470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0C6E1F-ABFD-1B95-2C24-AF1F93718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726" y="488272"/>
            <a:ext cx="5890728" cy="33380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A8C7EF-E254-2AA2-18E6-70E4EDEAF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274" y="488272"/>
            <a:ext cx="5890726" cy="333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2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4248BF6-5708-2AB5-A0D6-89D36FE2CB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570438"/>
            <a:ext cx="12192000" cy="9181323"/>
          </a:xfrm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BD040D-9728-A95B-E327-3049368FE6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0576AC-4EA6-7FD7-B3F7-78A50A760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490539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11430-AD5F-85FB-F614-F73F7CC5F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230" y="485191"/>
            <a:ext cx="9783540" cy="585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057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low angle view of buildings in a city">
            <a:extLst>
              <a:ext uri="{FF2B5EF4-FFF2-40B4-BE49-F238E27FC236}">
                <a16:creationId xmlns:a16="http://schemas.microsoft.com/office/drawing/2014/main" id="{3CF2725B-8BAD-4651-8A3F-80E73387133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" r="7"/>
          <a:stretch/>
        </p:blipFill>
        <p:spPr>
          <a:xfrm>
            <a:off x="2623279" y="0"/>
            <a:ext cx="9568721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B36C10-A9EA-414E-B3D3-09BAD9FA9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66327" y="834636"/>
            <a:ext cx="5803642" cy="111537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          BRAZIL HOUSING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140D27-0E15-4434-A8B8-FC32761449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415" y="4111308"/>
            <a:ext cx="3906520" cy="111536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</a:rPr>
              <a:t>Castro </a:t>
            </a:r>
            <a:r>
              <a:rPr lang="en-US" sz="3200" b="1" dirty="0" err="1">
                <a:solidFill>
                  <a:schemeClr val="tx1"/>
                </a:solidFill>
              </a:rPr>
              <a:t>Brazila</a:t>
            </a:r>
            <a:r>
              <a:rPr lang="en-US" sz="3200" b="1" dirty="0">
                <a:solidFill>
                  <a:schemeClr val="tx1"/>
                </a:solidFill>
              </a:rPr>
              <a:t> Inc.</a:t>
            </a:r>
          </a:p>
        </p:txBody>
      </p:sp>
    </p:spTree>
    <p:extLst>
      <p:ext uri="{BB962C8B-B14F-4D97-AF65-F5344CB8AC3E}">
        <p14:creationId xmlns:p14="http://schemas.microsoft.com/office/powerpoint/2010/main" val="17096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A4448-4930-46E0-AD53-50021D9D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  <a:p>
            <a:endParaRPr lang="en-US" dirty="0"/>
          </a:p>
        </p:txBody>
      </p:sp>
      <p:pic>
        <p:nvPicPr>
          <p:cNvPr id="20" name="Picture Placeholder 8" descr="close up of bridge">
            <a:extLst>
              <a:ext uri="{FF2B5EF4-FFF2-40B4-BE49-F238E27FC236}">
                <a16:creationId xmlns:a16="http://schemas.microsoft.com/office/drawing/2014/main" id="{2EC47CED-7A85-4080-9C7C-3921E48924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7082" r="17082"/>
          <a:stretch/>
        </p:blipFill>
        <p:spPr>
          <a:xfrm>
            <a:off x="5888038" y="533400"/>
            <a:ext cx="5541962" cy="5611813"/>
          </a:xfrm>
        </p:spPr>
      </p:pic>
    </p:spTree>
    <p:extLst>
      <p:ext uri="{BB962C8B-B14F-4D97-AF65-F5344CB8AC3E}">
        <p14:creationId xmlns:p14="http://schemas.microsoft.com/office/powerpoint/2010/main" val="71553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Rio De Janeiro and São Paulo are among the most expensive cities in Brazil to live in.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latin typeface="Roboto" panose="020B0604020202020204" pitchFamily="2" charset="0"/>
              </a:rPr>
              <a:t>TASK :-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Many people from these cities are considering relocating to a different city to live in and work remotely. Castro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Brazila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Inc., a top real estate management firm with a nationwide presence in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Brazil,wants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to help people choose an alternate city to relocate.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Placeholder 3" descr="close up of building">
            <a:extLst>
              <a:ext uri="{FF2B5EF4-FFF2-40B4-BE49-F238E27FC236}">
                <a16:creationId xmlns:a16="http://schemas.microsoft.com/office/drawing/2014/main" id="{5EAB7860-C105-46A8-8B51-C886DCFAB5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2544" r="22544"/>
          <a:stretch>
            <a:fillRect/>
          </a:stretch>
        </p:blipFill>
        <p:spPr>
          <a:xfrm>
            <a:off x="7090228" y="805213"/>
            <a:ext cx="4441372" cy="5393036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82FF8B-DD6B-2230-4629-21C7BD31F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228" y="1699971"/>
            <a:ext cx="2184401" cy="2200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33174B-323D-276D-5EFA-31258FE79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8539" y="3097763"/>
            <a:ext cx="2203062" cy="22002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16626B-3832-A379-5ED8-7DA593ABB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8539" y="805213"/>
            <a:ext cx="2203061" cy="22002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3C83E1-B4A5-9FB8-361B-EB5BCD7CD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1567" y="3998024"/>
            <a:ext cx="2203062" cy="22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7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9C932-3F98-17E7-71D1-46D8C13C6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tx1"/>
                </a:solidFill>
              </a:rPr>
              <a:t>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4827F8-6345-8123-D061-DA57025959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5528" y="2009775"/>
            <a:ext cx="2760944" cy="26495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67C98-13A7-3A12-9E48-1AB954C40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  </a:t>
            </a:r>
          </a:p>
          <a:p>
            <a:endParaRPr lang="en-US" dirty="0"/>
          </a:p>
          <a:p>
            <a:fld id="{312CC964-A50B-4C29-B4E4-2C30BB34CCF3}" type="slidenum">
              <a:rPr lang="en-US" smtClean="0"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AAFA61-B20B-2F8F-1B7B-B3C307622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489" y="972840"/>
            <a:ext cx="6148873" cy="52109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49EA9F-8881-E4D1-2B4E-4A36ECC620A0}"/>
              </a:ext>
            </a:extLst>
          </p:cNvPr>
          <p:cNvSpPr txBox="1"/>
          <p:nvPr/>
        </p:nvSpPr>
        <p:spPr>
          <a:xfrm>
            <a:off x="3053918" y="440179"/>
            <a:ext cx="3500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 COLUMNS IN THE DATA</a:t>
            </a:r>
          </a:p>
          <a:p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464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762889-F713-B8BD-65F1-E7E1EA3326E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42767" y="1591141"/>
            <a:ext cx="5694611" cy="195009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0F19597-E751-555B-333C-1DFED4B6B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2397967"/>
          </a:xfrm>
        </p:spPr>
        <p:txBody>
          <a:bodyPr/>
          <a:lstStyle/>
          <a:p>
            <a:r>
              <a:rPr lang="en-IN" i="0" u="none" strike="noStrike" dirty="0">
                <a:effectLst/>
                <a:latin typeface="STIXMathJax_Normal-italic"/>
              </a:rPr>
              <a:t>𝑈𝑛𝑖𝑣𝑎𝑟𝑖𝑎𝑡𝑒</a:t>
            </a:r>
            <a:r>
              <a:rPr lang="en-IN" i="0" u="none" strike="noStrike" dirty="0">
                <a:effectLst/>
                <a:latin typeface="STIXMathJax_Main"/>
              </a:rPr>
              <a:t> </a:t>
            </a:r>
            <a:r>
              <a:rPr lang="en-IN" i="0" u="none" strike="noStrike" dirty="0">
                <a:effectLst/>
                <a:latin typeface="STIXMathJax_Normal-italic"/>
              </a:rPr>
              <a:t>𝐴𝑛𝑎𝑙𝑦𝑠𝑖𝑠</a:t>
            </a:r>
            <a:r>
              <a:rPr lang="en-IN" i="0" u="none" strike="noStrike" dirty="0">
                <a:effectLst/>
                <a:latin typeface="STIXMathJax_Main"/>
              </a:rPr>
              <a:t> </a:t>
            </a:r>
            <a:r>
              <a:rPr lang="en-IN" i="0" u="none" strike="noStrike" dirty="0">
                <a:effectLst/>
                <a:latin typeface="STIXMathJax_Normal-italic"/>
              </a:rPr>
              <a:t>𝑜𝑓</a:t>
            </a:r>
            <a:r>
              <a:rPr lang="en-IN" i="0" u="none" strike="noStrike" dirty="0">
                <a:effectLst/>
                <a:latin typeface="STIXMathJax_Main"/>
              </a:rPr>
              <a:t> </a:t>
            </a:r>
            <a:r>
              <a:rPr lang="en-IN" i="0" u="none" strike="noStrike" dirty="0">
                <a:effectLst/>
                <a:latin typeface="STIXMathJax_Normal-italic"/>
              </a:rPr>
              <a:t>𝑁𝑢𝑚𝑒𝑟𝑖𝑐𝑎𝑙</a:t>
            </a:r>
            <a:r>
              <a:rPr lang="en-IN" i="0" u="none" strike="noStrike" dirty="0">
                <a:effectLst/>
                <a:latin typeface="STIXMathJax_Main"/>
              </a:rPr>
              <a:t> </a:t>
            </a:r>
            <a:r>
              <a:rPr lang="en-IN" i="0" u="none" strike="noStrike" dirty="0">
                <a:effectLst/>
                <a:latin typeface="STIXMathJax_Normal-italic"/>
              </a:rPr>
              <a:t>𝑉𝑎𝑟</a:t>
            </a:r>
            <a:br>
              <a:rPr lang="en-IN" i="0" u="none" strike="noStrike" dirty="0">
                <a:effectLst/>
                <a:latin typeface="STIXMathJax_Normal-italic"/>
              </a:rPr>
            </a:br>
            <a:r>
              <a:rPr lang="en-IN" i="0" u="none" strike="noStrike" dirty="0">
                <a:effectLst/>
                <a:latin typeface="STIXMathJax_Normal-italic"/>
              </a:rPr>
              <a:t>(After outlier treatment)</a:t>
            </a:r>
            <a:br>
              <a:rPr lang="en-IN" dirty="0"/>
            </a:b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F9D566-1900-807B-3998-E398ACFD1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68" y="4049485"/>
            <a:ext cx="5694610" cy="2034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6883B-BD45-0653-AD3C-E227F1937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898" y="1591141"/>
            <a:ext cx="5404682" cy="449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9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F323E-BC5A-9CFE-1596-C2CECE81D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287624"/>
            <a:ext cx="11340000" cy="60190"/>
          </a:xfrm>
        </p:spPr>
        <p:txBody>
          <a:bodyPr/>
          <a:lstStyle/>
          <a:p>
            <a:r>
              <a:rPr lang="en-IN" sz="4400" b="1" i="0" u="none" strike="noStrike" dirty="0">
                <a:solidFill>
                  <a:schemeClr val="tx1"/>
                </a:solidFill>
                <a:effectLst/>
                <a:latin typeface="STIXMathJax_Normal-italic"/>
              </a:rPr>
              <a:t>𝑈𝑛𝑖𝑣𝑎𝑟𝑖𝑎𝑡𝑒</a:t>
            </a:r>
            <a:r>
              <a:rPr lang="en-IN" sz="4400" b="1" i="0" u="none" strike="noStrike" dirty="0">
                <a:solidFill>
                  <a:schemeClr val="tx1"/>
                </a:solidFill>
                <a:effectLst/>
                <a:latin typeface="STIXMathJax_Main"/>
              </a:rPr>
              <a:t> </a:t>
            </a:r>
            <a:r>
              <a:rPr lang="en-IN" sz="4400" b="1" i="0" u="none" strike="noStrike" dirty="0">
                <a:solidFill>
                  <a:schemeClr val="tx1"/>
                </a:solidFill>
                <a:effectLst/>
                <a:latin typeface="STIXMathJax_Normal-italic"/>
              </a:rPr>
              <a:t>𝐴𝑛𝑎𝑙𝑦𝑠𝑖𝑠</a:t>
            </a:r>
            <a:r>
              <a:rPr lang="en-IN" sz="4400" b="1" i="0" u="none" strike="noStrike" dirty="0">
                <a:solidFill>
                  <a:schemeClr val="tx1"/>
                </a:solidFill>
                <a:effectLst/>
                <a:latin typeface="STIXMathJax_Main"/>
              </a:rPr>
              <a:t> </a:t>
            </a:r>
            <a:r>
              <a:rPr lang="en-IN" sz="4400" b="1" i="0" u="none" strike="noStrike" dirty="0">
                <a:solidFill>
                  <a:schemeClr val="tx1"/>
                </a:solidFill>
                <a:effectLst/>
                <a:latin typeface="STIXMathJax_Normal-italic"/>
              </a:rPr>
              <a:t>𝑜𝑓</a:t>
            </a:r>
            <a:r>
              <a:rPr lang="en-IN" sz="4400" b="1" i="0" u="none" strike="noStrike" dirty="0">
                <a:solidFill>
                  <a:schemeClr val="tx1"/>
                </a:solidFill>
                <a:effectLst/>
                <a:latin typeface="STIXMathJax_Main"/>
              </a:rPr>
              <a:t> </a:t>
            </a:r>
            <a:r>
              <a:rPr lang="en-IN" sz="4400" b="1" i="0" u="none" strike="noStrike" dirty="0">
                <a:solidFill>
                  <a:schemeClr val="tx1"/>
                </a:solidFill>
                <a:effectLst/>
                <a:latin typeface="STIXMathJax_Normal-italic"/>
              </a:rPr>
              <a:t>𝐶𝑎𝑡𝑒𝑔𝑜𝑟𝑖𝑐𝑎𝑙</a:t>
            </a:r>
            <a:r>
              <a:rPr lang="en-IN" sz="4400" b="1" i="0" u="none" strike="noStrike" dirty="0">
                <a:solidFill>
                  <a:schemeClr val="tx1"/>
                </a:solidFill>
                <a:effectLst/>
                <a:latin typeface="STIXMathJax_Main"/>
              </a:rPr>
              <a:t> </a:t>
            </a:r>
            <a:r>
              <a:rPr lang="en-IN" sz="4400" b="1" i="0" u="none" strike="noStrike" dirty="0">
                <a:solidFill>
                  <a:schemeClr val="tx1"/>
                </a:solidFill>
                <a:effectLst/>
                <a:latin typeface="STIXMathJax_Normal-italic"/>
              </a:rPr>
              <a:t>𝑉𝑎𝑟𝑖𝑎𝑏𝑙𝑒𝑠</a:t>
            </a:r>
            <a:br>
              <a:rPr lang="en-IN" sz="4400" b="1" dirty="0">
                <a:solidFill>
                  <a:schemeClr val="tx1"/>
                </a:solidFill>
              </a:rPr>
            </a:br>
            <a:endParaRPr lang="en-IN" sz="44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6F4FA5-28A9-24DB-6CE7-6D035C904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59" y="1539551"/>
            <a:ext cx="11239041" cy="32013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0FD14D-6EA3-AC14-4AC7-B9F5EE0DAD15}"/>
              </a:ext>
            </a:extLst>
          </p:cNvPr>
          <p:cNvSpPr txBox="1"/>
          <p:nvPr/>
        </p:nvSpPr>
        <p:spPr>
          <a:xfrm>
            <a:off x="755780" y="5131837"/>
            <a:ext cx="11159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CONCLUSION</a:t>
            </a:r>
          </a:p>
          <a:p>
            <a:r>
              <a:rPr lang="en-IN" b="1" dirty="0">
                <a:solidFill>
                  <a:srgbClr val="C00000"/>
                </a:solidFill>
              </a:rPr>
              <a:t>These plots involve all the cities and characteristics of a single column in the data</a:t>
            </a:r>
          </a:p>
          <a:p>
            <a:r>
              <a:rPr lang="en-IN" b="1" dirty="0">
                <a:solidFill>
                  <a:srgbClr val="C00000"/>
                </a:solidFill>
              </a:rPr>
              <a:t>For better analysis we need to relate these features and see which see is better to live in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834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1F506C-4C78-7AD8-D890-50DDA5112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17" y="829519"/>
            <a:ext cx="11187404" cy="604623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8E18993-C637-801C-75B2-A59AECCAE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0"/>
            <a:ext cx="11340000" cy="811764"/>
          </a:xfrm>
        </p:spPr>
        <p:txBody>
          <a:bodyPr/>
          <a:lstStyle/>
          <a:p>
            <a:r>
              <a:rPr lang="en-IN" dirty="0"/>
              <a:t>                                 </a:t>
            </a:r>
            <a:r>
              <a:rPr lang="en-IN" b="1" dirty="0">
                <a:solidFill>
                  <a:srgbClr val="FF0000"/>
                </a:solidFill>
              </a:rPr>
              <a:t>BIVARIATE ANALYSIS</a:t>
            </a:r>
          </a:p>
        </p:txBody>
      </p:sp>
    </p:spTree>
    <p:extLst>
      <p:ext uri="{BB962C8B-B14F-4D97-AF65-F5344CB8AC3E}">
        <p14:creationId xmlns:p14="http://schemas.microsoft.com/office/powerpoint/2010/main" val="1763403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31C2C-8E80-6DB8-0D66-469B8A9C3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2000" dirty="0"/>
              <a:t>ANALYSIS</a:t>
            </a:r>
            <a:r>
              <a:rPr lang="en-IN" dirty="0"/>
              <a:t>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965F457-EF3B-2A9C-6215-7FD168F2C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4245" y="2009775"/>
            <a:ext cx="4923509" cy="26495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E3DC7-41F6-DD79-6AA7-02AA51A00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F619DD-A0D4-14FD-FA15-F338542BE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44" y="779461"/>
            <a:ext cx="5255580" cy="36771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1A493B-1D12-9A42-F8B8-C4A4AED1B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779461"/>
            <a:ext cx="5533748" cy="367712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7360BF2-C89D-9C99-0D39-E0361E139B4D}"/>
              </a:ext>
            </a:extLst>
          </p:cNvPr>
          <p:cNvSpPr txBox="1"/>
          <p:nvPr/>
        </p:nvSpPr>
        <p:spPr>
          <a:xfrm>
            <a:off x="2108717" y="283019"/>
            <a:ext cx="2332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AREA VS CITY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7A2929-0360-5A9B-4399-423F65FFCEE8}"/>
              </a:ext>
            </a:extLst>
          </p:cNvPr>
          <p:cNvSpPr txBox="1"/>
          <p:nvPr/>
        </p:nvSpPr>
        <p:spPr>
          <a:xfrm>
            <a:off x="8191073" y="283019"/>
            <a:ext cx="2635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TOTAL VS CITY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6AB094-E931-47F1-44A0-5CCB456A4C01}"/>
              </a:ext>
            </a:extLst>
          </p:cNvPr>
          <p:cNvSpPr txBox="1"/>
          <p:nvPr/>
        </p:nvSpPr>
        <p:spPr>
          <a:xfrm>
            <a:off x="207144" y="4802666"/>
            <a:ext cx="6165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MAX AREA IN THE CITIES IS BELO HORIZONTE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91D4033-83A0-61BE-EA49-55A97FFB246D}"/>
              </a:ext>
            </a:extLst>
          </p:cNvPr>
          <p:cNvSpPr txBox="1"/>
          <p:nvPr/>
        </p:nvSpPr>
        <p:spPr>
          <a:xfrm>
            <a:off x="6095999" y="4664166"/>
            <a:ext cx="61655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CITY WITH THE MAX EXPENSE ID BELO HORIZONTE AND MIN EXPENSE IS OF PORTO ALEGRA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242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D68D2-BCD0-5538-BAE7-027C00DBD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1277" y="4983815"/>
            <a:ext cx="11340000" cy="700114"/>
          </a:xfrm>
        </p:spPr>
        <p:txBody>
          <a:bodyPr/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CITY THAT HAS MAX AVG HOA IS CAMPIANA</a:t>
            </a:r>
            <a:endParaRPr lang="en-IN" sz="16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F334C-2FE5-1F7F-602B-587108BCD232}"/>
              </a:ext>
            </a:extLst>
          </p:cNvPr>
          <p:cNvSpPr txBox="1"/>
          <p:nvPr/>
        </p:nvSpPr>
        <p:spPr>
          <a:xfrm>
            <a:off x="732407" y="363512"/>
            <a:ext cx="235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HOA VS CITY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DE8B13-44DB-5F9B-9C1A-31F7D215A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85" y="912564"/>
            <a:ext cx="4824910" cy="40712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A5676D-7336-2E11-8A64-47191E391B5C}"/>
              </a:ext>
            </a:extLst>
          </p:cNvPr>
          <p:cNvSpPr txBox="1"/>
          <p:nvPr/>
        </p:nvSpPr>
        <p:spPr>
          <a:xfrm>
            <a:off x="7722577" y="363512"/>
            <a:ext cx="3546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COUNT OF PARKING SPACES VS CITY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467747-ED93-E40F-DA31-1CD2D182D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492" y="912564"/>
            <a:ext cx="5690586" cy="40712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B9DCCD-A937-AEFD-1CEA-13CD3FC58A0E}"/>
              </a:ext>
            </a:extLst>
          </p:cNvPr>
          <p:cNvSpPr txBox="1"/>
          <p:nvPr/>
        </p:nvSpPr>
        <p:spPr>
          <a:xfrm>
            <a:off x="6226207" y="5083764"/>
            <a:ext cx="61300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 IN ALL THE CITIES MAX HOUSES ARE NOT FURMISHED BUT IF THE FAMILY IS LOOKING FOR FURNISHED HOUSES THAT PORTO ALEGRA CAN BE GOOD OPTION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6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LW_v2" id="{C590A786-F65F-42F6-9E48-12C78E3C86B3}" vid="{FEE92C9D-6350-4ECD-87A4-004D12BB2B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DEA9014-ED64-4558-B1E1-D03F0EE32B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1793</TotalTime>
  <Words>333</Words>
  <Application>Microsoft Office PowerPoint</Application>
  <PresentationFormat>Widescreen</PresentationFormat>
  <Paragraphs>52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Calibri Light</vt:lpstr>
      <vt:lpstr>Corbel</vt:lpstr>
      <vt:lpstr>Roboto</vt:lpstr>
      <vt:lpstr>STIXMathJax_Main</vt:lpstr>
      <vt:lpstr>STIXMathJax_Normal-italic</vt:lpstr>
      <vt:lpstr>Wingdings</vt:lpstr>
      <vt:lpstr>Office Theme</vt:lpstr>
      <vt:lpstr>RISHITA CHOUHAN</vt:lpstr>
      <vt:lpstr>          BRAZIL HOUSING</vt:lpstr>
      <vt:lpstr>Introduction</vt:lpstr>
      <vt:lpstr>DATA</vt:lpstr>
      <vt:lpstr>𝑈𝑛𝑖𝑣𝑎𝑟𝑖𝑎𝑡𝑒 𝐴𝑛𝑎𝑙𝑦𝑠𝑖𝑠 𝑜𝑓 𝑁𝑢𝑚𝑒𝑟𝑖𝑐𝑎𝑙 𝑉𝑎𝑟 (After outlier treatment) </vt:lpstr>
      <vt:lpstr>𝑈𝑛𝑖𝑣𝑎𝑟𝑖𝑎𝑡𝑒 𝐴𝑛𝑎𝑙𝑦𝑠𝑖𝑠 𝑜𝑓 𝐶𝑎𝑡𝑒𝑔𝑜𝑟𝑖𝑐𝑎𝑙 𝑉𝑎𝑟𝑖𝑎𝑏𝑙𝑒𝑠 </vt:lpstr>
      <vt:lpstr>                                 BIVARIATE ANALYSIS</vt:lpstr>
      <vt:lpstr>ANALYSIS </vt:lpstr>
      <vt:lpstr> CITY THAT HAS MAX AVG HOA IS CAMPIANA</vt:lpstr>
      <vt:lpstr>COUNT OF FURNITURE COL VS CITY</vt:lpstr>
      <vt:lpstr>PowerPoint Presentation</vt:lpstr>
      <vt:lpstr>                            Multivariate analysis </vt:lpstr>
      <vt:lpstr>Multivariate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RISHITA CHOUHAN</dc:title>
  <dc:creator>nikunjraj chouhan</dc:creator>
  <cp:lastModifiedBy>nikunjraj chouhan</cp:lastModifiedBy>
  <cp:revision>2</cp:revision>
  <dcterms:created xsi:type="dcterms:W3CDTF">2022-09-04T21:25:23Z</dcterms:created>
  <dcterms:modified xsi:type="dcterms:W3CDTF">2022-09-06T07:10:13Z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